
<file path=[Content_Types].xml><?xml version="1.0" encoding="utf-8"?>
<Types xmlns="http://schemas.openxmlformats.org/package/2006/content-types">
  <Default Extension="png" ContentType="image/png"/>
  <Default Extension="m4a" ContentType="audio/mp4"/>
  <Default Extension="glb" ContentType="model/gltf.binary"/>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3" autoAdjust="0"/>
    <p:restoredTop sz="94660"/>
  </p:normalViewPr>
  <p:slideViewPr>
    <p:cSldViewPr snapToGrid="0">
      <p:cViewPr>
        <p:scale>
          <a:sx n="40" d="100"/>
          <a:sy n="40" d="100"/>
        </p:scale>
        <p:origin x="42"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53409-951A-4A25-BBA1-84625E0EC96F}" type="datetimeFigureOut">
              <a:rPr lang="en-US" smtClean="0"/>
              <a:t>10/27/2018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7E5DD-74C0-476E-9C87-6D820454CAD4}" type="slidenum">
              <a:rPr lang="en-US" smtClean="0"/>
              <a:t>‹#›</a:t>
            </a:fld>
            <a:endParaRPr lang="en-US"/>
          </a:p>
        </p:txBody>
      </p:sp>
    </p:spTree>
    <p:extLst>
      <p:ext uri="{BB962C8B-B14F-4D97-AF65-F5344CB8AC3E}">
        <p14:creationId xmlns:p14="http://schemas.microsoft.com/office/powerpoint/2010/main" val="202096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95C3-0688-4FB2-88BB-0F31EB30F7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F8886B-252E-4E63-A509-A7A10DEBEB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3EAC45-B962-4DDE-8B2B-284C9BD5C132}"/>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5" name="Footer Placeholder 4">
            <a:extLst>
              <a:ext uri="{FF2B5EF4-FFF2-40B4-BE49-F238E27FC236}">
                <a16:creationId xmlns:a16="http://schemas.microsoft.com/office/drawing/2014/main" id="{66A2A144-F602-4F36-AF7D-8B9F210ED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4008C-7938-43F0-91AE-03AB3E50A591}"/>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1766952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D275-6867-47A9-9761-5A3F8334F3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1009F8-D2D1-48B0-9B47-054D6D7633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3272AC-8F13-4D18-BD27-1D7797BA050A}"/>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5" name="Footer Placeholder 4">
            <a:extLst>
              <a:ext uri="{FF2B5EF4-FFF2-40B4-BE49-F238E27FC236}">
                <a16:creationId xmlns:a16="http://schemas.microsoft.com/office/drawing/2014/main" id="{96E0CC39-AFE1-42D5-831E-9F9C2BFA5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40EF6-2FAE-4434-8EC1-0818F6E97708}"/>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3676419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161329-88FD-4136-A74F-12687FDAF4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54AAB7-FF9C-4A13-9901-5D4F1608896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83C03-DE56-4834-8094-B0C128CAB98F}"/>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5" name="Footer Placeholder 4">
            <a:extLst>
              <a:ext uri="{FF2B5EF4-FFF2-40B4-BE49-F238E27FC236}">
                <a16:creationId xmlns:a16="http://schemas.microsoft.com/office/drawing/2014/main" id="{92733386-C6D0-4098-B084-82C90C1BF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2CB0F-1FE8-4797-B312-FB868C6EC45B}"/>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287701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20EF-3D36-4FB9-8E55-A17F2AD702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56986E-5E33-47D2-B900-B180D2CE236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E416E-B1DC-4085-8429-C22C19D8CB22}"/>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5" name="Footer Placeholder 4">
            <a:extLst>
              <a:ext uri="{FF2B5EF4-FFF2-40B4-BE49-F238E27FC236}">
                <a16:creationId xmlns:a16="http://schemas.microsoft.com/office/drawing/2014/main" id="{2E537654-28E6-4CF3-AB72-255688A5F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F9973-FB21-4FDD-800E-834E591E6640}"/>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123808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3487C-B6B3-4C76-8628-EC9D254F8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20B0F0-D699-4718-A39D-C0388F3DE0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FEFFD8-6AA7-4045-A399-F4087183B9FE}"/>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5" name="Footer Placeholder 4">
            <a:extLst>
              <a:ext uri="{FF2B5EF4-FFF2-40B4-BE49-F238E27FC236}">
                <a16:creationId xmlns:a16="http://schemas.microsoft.com/office/drawing/2014/main" id="{9E8F75F1-D0BF-412F-B7FC-571E925A2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9B9CA-F3CB-428A-9BB9-191C047BAC20}"/>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59004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8CCE-536E-4828-B377-949A73715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30DB2-FD44-4F88-91BD-E2C7AB63B5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2E627A-12DD-4450-AFC3-0105D5F448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CFA0BC-8512-43FF-A18F-1DABF5A3A945}"/>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6" name="Footer Placeholder 5">
            <a:extLst>
              <a:ext uri="{FF2B5EF4-FFF2-40B4-BE49-F238E27FC236}">
                <a16:creationId xmlns:a16="http://schemas.microsoft.com/office/drawing/2014/main" id="{DFF460EC-7D78-4E32-9EE6-AA15DF7C8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9FC75-3A99-42DC-966F-E276D1D70188}"/>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2331783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795D-E0EF-42DE-9F63-A74BF7840B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606951-3A44-437C-B526-0D141A3F77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DBC1AA-DF9E-4D0F-B06D-CFF6D1744A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5827CF-17AB-4E5B-9AF5-B43DCFEF41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E7600C-0A3C-47FA-B78E-72B7AE906E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0D26D7-32D5-4627-B939-28B13A5B1C23}"/>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8" name="Footer Placeholder 7">
            <a:extLst>
              <a:ext uri="{FF2B5EF4-FFF2-40B4-BE49-F238E27FC236}">
                <a16:creationId xmlns:a16="http://schemas.microsoft.com/office/drawing/2014/main" id="{02042854-2653-4DCD-A6ED-3E735C0BBA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B58833-76BC-4960-AFB1-432FEC8FE30D}"/>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3522020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132F-E8B5-461E-95B6-E081EC3D5C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D3EBB4-61A6-429A-8D99-391EE43DAC7B}"/>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4" name="Footer Placeholder 3">
            <a:extLst>
              <a:ext uri="{FF2B5EF4-FFF2-40B4-BE49-F238E27FC236}">
                <a16:creationId xmlns:a16="http://schemas.microsoft.com/office/drawing/2014/main" id="{1C745FB3-D1BA-4138-A50B-08F6ACB85B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95B2F8-32E5-4EB6-A1A5-5F04D0BD3AC8}"/>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826476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05C71-D77C-44F2-8E88-33C99733CC16}"/>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3" name="Footer Placeholder 2">
            <a:extLst>
              <a:ext uri="{FF2B5EF4-FFF2-40B4-BE49-F238E27FC236}">
                <a16:creationId xmlns:a16="http://schemas.microsoft.com/office/drawing/2014/main" id="{81326A94-46BA-4851-98A9-E2E54BDB29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5EFA09-3ECC-460B-852F-4416FAD27035}"/>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1464983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2FF65-38F9-4499-B98B-269482F01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EB7B28-F7BC-4186-B966-44C1C49C64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CC07E8-A62E-4E84-9D39-5BBFD2DBC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C320C5-D82D-46A9-A74A-E9FF79E51A9B}"/>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6" name="Footer Placeholder 5">
            <a:extLst>
              <a:ext uri="{FF2B5EF4-FFF2-40B4-BE49-F238E27FC236}">
                <a16:creationId xmlns:a16="http://schemas.microsoft.com/office/drawing/2014/main" id="{C714B6EB-1156-4462-A46F-FF46846E53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61EC7-3C65-41D6-A77D-FBC9EADAE177}"/>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3181880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1575-1B85-47EC-819A-1F16969C6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449624-85FA-477C-B022-11B339ED6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D7F8D6-9526-4023-901E-6D57BED17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A21C08-3438-4DB8-95B0-021EB238DC7F}"/>
              </a:ext>
            </a:extLst>
          </p:cNvPr>
          <p:cNvSpPr>
            <a:spLocks noGrp="1"/>
          </p:cNvSpPr>
          <p:nvPr>
            <p:ph type="dt" sz="half" idx="10"/>
          </p:nvPr>
        </p:nvSpPr>
        <p:spPr/>
        <p:txBody>
          <a:bodyPr/>
          <a:lstStyle/>
          <a:p>
            <a:fld id="{FEBAC898-5675-45AD-826E-5C7568CB33BB}" type="datetimeFigureOut">
              <a:rPr lang="en-US" smtClean="0"/>
              <a:t>10/27/2018</a:t>
            </a:fld>
            <a:endParaRPr lang="en-US"/>
          </a:p>
        </p:txBody>
      </p:sp>
      <p:sp>
        <p:nvSpPr>
          <p:cNvPr id="6" name="Footer Placeholder 5">
            <a:extLst>
              <a:ext uri="{FF2B5EF4-FFF2-40B4-BE49-F238E27FC236}">
                <a16:creationId xmlns:a16="http://schemas.microsoft.com/office/drawing/2014/main" id="{BDB97AB5-4BE4-46C5-822F-CE3A311FC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4E8F8-D994-4231-9A49-F4994EDEECDB}"/>
              </a:ext>
            </a:extLst>
          </p:cNvPr>
          <p:cNvSpPr>
            <a:spLocks noGrp="1"/>
          </p:cNvSpPr>
          <p:nvPr>
            <p:ph type="sldNum" sz="quarter" idx="12"/>
          </p:nvPr>
        </p:nvSpPr>
        <p:spPr/>
        <p:txBody>
          <a:bodyPr/>
          <a:lstStyle/>
          <a:p>
            <a:fld id="{8AD68C50-D21E-4AB7-B15A-B248402A6807}" type="slidenum">
              <a:rPr lang="en-US" smtClean="0"/>
              <a:t>‹#›</a:t>
            </a:fld>
            <a:endParaRPr lang="en-US"/>
          </a:p>
        </p:txBody>
      </p:sp>
    </p:spTree>
    <p:extLst>
      <p:ext uri="{BB962C8B-B14F-4D97-AF65-F5344CB8AC3E}">
        <p14:creationId xmlns:p14="http://schemas.microsoft.com/office/powerpoint/2010/main" val="2388019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artisticPencilGrayscale/>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DBDAE1-848F-47FE-A75B-55E29AB749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818ACD-48FE-4792-AB47-8C0D911178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D3F0A-042C-4858-99A3-2A0816A539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BAC898-5675-45AD-826E-5C7568CB33BB}" type="datetimeFigureOut">
              <a:rPr lang="en-US" smtClean="0"/>
              <a:t>10/27/2018</a:t>
            </a:fld>
            <a:endParaRPr lang="en-US"/>
          </a:p>
        </p:txBody>
      </p:sp>
      <p:sp>
        <p:nvSpPr>
          <p:cNvPr id="5" name="Footer Placeholder 4">
            <a:extLst>
              <a:ext uri="{FF2B5EF4-FFF2-40B4-BE49-F238E27FC236}">
                <a16:creationId xmlns:a16="http://schemas.microsoft.com/office/drawing/2014/main" id="{EC1D2793-1CD6-40EF-97DF-8FD7CDA12A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8AE1CD-BB0C-49F3-A90F-3287187885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68C50-D21E-4AB7-B15A-B248402A6807}" type="slidenum">
              <a:rPr lang="en-US" smtClean="0"/>
              <a:t>‹#›</a:t>
            </a:fld>
            <a:endParaRPr lang="en-US"/>
          </a:p>
        </p:txBody>
      </p:sp>
    </p:spTree>
    <p:extLst>
      <p:ext uri="{BB962C8B-B14F-4D97-AF65-F5344CB8AC3E}">
        <p14:creationId xmlns:p14="http://schemas.microsoft.com/office/powerpoint/2010/main" val="3840484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hyperlink" Target="https://www.remix3d.com/details/G009SVDB6Z8M" TargetMode="External"/><Relationship Id="rId5" Type="http://schemas.microsoft.com/office/2017/06/relationships/model3d" Target="../media/model3d1.glb"/><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remix3d.com/details/G009SX4C7SF9" TargetMode="External"/><Relationship Id="rId2" Type="http://schemas.microsoft.com/office/2017/06/relationships/model3d" Target="../media/model3d2.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E4A0-C13E-4171-AD2D-49BDA2EA96DD}"/>
              </a:ext>
            </a:extLst>
          </p:cNvPr>
          <p:cNvSpPr>
            <a:spLocks noGrp="1"/>
          </p:cNvSpPr>
          <p:nvPr>
            <p:ph type="ctrTitle"/>
          </p:nvPr>
        </p:nvSpPr>
        <p:spPr>
          <a:xfrm>
            <a:off x="2413000" y="0"/>
            <a:ext cx="8534400" cy="2387600"/>
          </a:xfrm>
        </p:spPr>
        <p:txBody>
          <a:bodyPr>
            <a:normAutofit/>
          </a:bodyPr>
          <a:lstStyle/>
          <a:p>
            <a:r>
              <a:rPr lang="en-US" sz="7200" u="dbl" spc="150" dirty="0">
                <a:solidFill>
                  <a:schemeClr val="bg1">
                    <a:lumMod val="50000"/>
                  </a:schemeClr>
                </a:solidFill>
                <a:uFill>
                  <a:solidFill>
                    <a:schemeClr val="tx1">
                      <a:lumMod val="95000"/>
                      <a:lumOff val="5000"/>
                    </a:schemeClr>
                  </a:solidFill>
                </a:uFill>
                <a:latin typeface="Comic Sans MS" panose="030F0702030302020204" pitchFamily="66" charset="0"/>
              </a:rPr>
              <a:t>THE MOVIE PLUG</a:t>
            </a:r>
          </a:p>
        </p:txBody>
      </p:sp>
      <p:sp>
        <p:nvSpPr>
          <p:cNvPr id="3" name="Subtitle 2">
            <a:extLst>
              <a:ext uri="{FF2B5EF4-FFF2-40B4-BE49-F238E27FC236}">
                <a16:creationId xmlns:a16="http://schemas.microsoft.com/office/drawing/2014/main" id="{0DAB537D-1C7E-43CF-91C1-259B38744206}"/>
              </a:ext>
            </a:extLst>
          </p:cNvPr>
          <p:cNvSpPr>
            <a:spLocks noGrp="1"/>
          </p:cNvSpPr>
          <p:nvPr>
            <p:ph type="subTitle" idx="1"/>
          </p:nvPr>
        </p:nvSpPr>
        <p:spPr>
          <a:xfrm>
            <a:off x="0" y="2601119"/>
            <a:ext cx="8331200" cy="1655762"/>
          </a:xfrm>
        </p:spPr>
        <p:txBody>
          <a:bodyPr>
            <a:normAutofit lnSpcReduction="10000"/>
          </a:bodyPr>
          <a:lstStyle/>
          <a:p>
            <a:r>
              <a:rPr lang="en-US" spc="150" dirty="0">
                <a:solidFill>
                  <a:schemeClr val="accent1">
                    <a:lumMod val="60000"/>
                    <a:lumOff val="40000"/>
                  </a:schemeClr>
                </a:solidFill>
                <a:latin typeface="Comic Sans MS" panose="030F0702030302020204" pitchFamily="66" charset="0"/>
              </a:rPr>
              <a:t>For All Your Movie Needs</a:t>
            </a:r>
          </a:p>
          <a:p>
            <a:endParaRPr lang="en-US" spc="150" dirty="0">
              <a:solidFill>
                <a:schemeClr val="accent1">
                  <a:lumMod val="50000"/>
                </a:schemeClr>
              </a:solidFill>
              <a:latin typeface="Comic Sans MS" panose="030F0702030302020204" pitchFamily="66" charset="0"/>
            </a:endParaRPr>
          </a:p>
          <a:p>
            <a:r>
              <a:rPr lang="en-US" spc="150" dirty="0">
                <a:solidFill>
                  <a:schemeClr val="accent1">
                    <a:lumMod val="50000"/>
                  </a:schemeClr>
                </a:solidFill>
                <a:latin typeface="Comic Sans MS" panose="030F0702030302020204" pitchFamily="66" charset="0"/>
              </a:rPr>
              <a:t>Presented by: Chris Guzman, Jowensky </a:t>
            </a:r>
            <a:r>
              <a:rPr lang="en-US" spc="150" dirty="0" err="1">
                <a:solidFill>
                  <a:schemeClr val="accent1">
                    <a:lumMod val="50000"/>
                  </a:schemeClr>
                </a:solidFill>
                <a:latin typeface="Comic Sans MS" panose="030F0702030302020204" pitchFamily="66" charset="0"/>
              </a:rPr>
              <a:t>Neard</a:t>
            </a:r>
            <a:r>
              <a:rPr lang="en-US" spc="150" dirty="0">
                <a:solidFill>
                  <a:schemeClr val="accent1">
                    <a:lumMod val="50000"/>
                  </a:schemeClr>
                </a:solidFill>
                <a:latin typeface="Comic Sans MS" panose="030F0702030302020204" pitchFamily="66" charset="0"/>
              </a:rPr>
              <a:t>, and Julius Conaway</a:t>
            </a:r>
            <a:endParaRPr lang="en-US" spc="150" dirty="0">
              <a:solidFill>
                <a:schemeClr val="accent1">
                  <a:lumMod val="60000"/>
                  <a:lumOff val="40000"/>
                </a:schemeClr>
              </a:solidFill>
              <a:latin typeface="Comic Sans MS" panose="030F0702030302020204" pitchFamily="66" charset="0"/>
            </a:endParaRPr>
          </a:p>
        </p:txBody>
      </p:sp>
      <mc:AlternateContent xmlns:mc="http://schemas.openxmlformats.org/markup-compatibility/2006">
        <mc:Choice xmlns:am3d="http://schemas.microsoft.com/office/drawing/2017/model3d" Requires="am3d">
          <p:graphicFrame>
            <p:nvGraphicFramePr>
              <p:cNvPr id="4" name="3D Model 3" descr="Vintage movie camera">
                <a:extLst>
                  <a:ext uri="{FF2B5EF4-FFF2-40B4-BE49-F238E27FC236}">
                    <a16:creationId xmlns:a16="http://schemas.microsoft.com/office/drawing/2014/main" id="{240A7EC5-6E0D-4A45-A10F-675EDEA93097}"/>
                  </a:ext>
                </a:extLst>
              </p:cNvPr>
              <p:cNvGraphicFramePr>
                <a:graphicFrameLocks noChangeAspect="1"/>
              </p:cNvGraphicFramePr>
              <p:nvPr>
                <p:extLst>
                  <p:ext uri="{D42A27DB-BD31-4B8C-83A1-F6EECF244321}">
                    <p14:modId xmlns:p14="http://schemas.microsoft.com/office/powerpoint/2010/main" val="3814214915"/>
                  </p:ext>
                </p:extLst>
              </p:nvPr>
            </p:nvGraphicFramePr>
            <p:xfrm>
              <a:off x="8331200" y="2387600"/>
              <a:ext cx="3209297" cy="3609268"/>
            </p:xfrm>
            <a:graphic>
              <a:graphicData uri="http://schemas.microsoft.com/office/drawing/2017/model3d">
                <am3d:model3d r:embed="rId5">
                  <am3d:spPr>
                    <a:xfrm>
                      <a:off x="0" y="0"/>
                      <a:ext cx="3209297" cy="3609268"/>
                    </a:xfrm>
                    <a:prstGeom prst="rect">
                      <a:avLst/>
                    </a:prstGeom>
                  </am3d:spPr>
                  <am3d:camera>
                    <am3d:pos x="0" y="0" z="59905177"/>
                    <am3d:up dx="0" dy="36000000" dz="0"/>
                    <am3d:lookAt x="0" y="0" z="0"/>
                    <am3d:perspective fov="2700000"/>
                  </am3d:camera>
                  <am3d:trans>
                    <am3d:meterPerModelUnit n="175880" d="1000000"/>
                    <am3d:preTrans dx="0" dy="-12642992" dz="0"/>
                    <am3d:scale>
                      <am3d:sx n="1000000" d="1000000"/>
                      <am3d:sy n="1000000" d="1000000"/>
                      <am3d:sz n="1000000" d="1000000"/>
                    </am3d:scale>
                    <am3d:rot ax="-161852" ay="1213753" az="-55993"/>
                    <am3d:postTrans dx="0" dy="0" dz="0"/>
                  </am3d:trans>
                  <am3d:attrSrcUrl r:id="rId6"/>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Vintage movie camera">
                <a:extLst>
                  <a:ext uri="{FF2B5EF4-FFF2-40B4-BE49-F238E27FC236}">
                    <a16:creationId xmlns:a16="http://schemas.microsoft.com/office/drawing/2014/main" id="{240A7EC5-6E0D-4A45-A10F-675EDEA93097}"/>
                  </a:ext>
                </a:extLst>
              </p:cNvPr>
              <p:cNvPicPr>
                <a:picLocks noGrp="1" noRot="1" noChangeAspect="1" noMove="1" noResize="1" noEditPoints="1" noAdjustHandles="1" noChangeArrowheads="1" noChangeShapeType="1" noCrop="1"/>
              </p:cNvPicPr>
              <p:nvPr/>
            </p:nvPicPr>
            <p:blipFill>
              <a:blip r:embed="rId7"/>
              <a:stretch>
                <a:fillRect/>
              </a:stretch>
            </p:blipFill>
            <p:spPr>
              <a:xfrm>
                <a:off x="8331200" y="2387600"/>
                <a:ext cx="3209297" cy="3609268"/>
              </a:xfrm>
              <a:prstGeom prst="rect">
                <a:avLst/>
              </a:prstGeom>
            </p:spPr>
          </p:pic>
        </mc:Fallback>
      </mc:AlternateContent>
      <p:pic>
        <p:nvPicPr>
          <p:cNvPr id="7" name="Recorded Sound">
            <a:hlinkClick r:id="" action="ppaction://media"/>
            <a:extLst>
              <a:ext uri="{FF2B5EF4-FFF2-40B4-BE49-F238E27FC236}">
                <a16:creationId xmlns:a16="http://schemas.microsoft.com/office/drawing/2014/main" id="{8BC19ABB-AC04-4E80-BEC7-E8616D5C00E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914400" y="5692068"/>
            <a:ext cx="609600" cy="609600"/>
          </a:xfrm>
          <a:prstGeom prst="rect">
            <a:avLst/>
          </a:prstGeom>
        </p:spPr>
      </p:pic>
    </p:spTree>
    <p:custDataLst>
      <p:tags r:id="rId1"/>
    </p:custDataLst>
    <p:extLst>
      <p:ext uri="{BB962C8B-B14F-4D97-AF65-F5344CB8AC3E}">
        <p14:creationId xmlns:p14="http://schemas.microsoft.com/office/powerpoint/2010/main" val="2828328791"/>
      </p:ext>
    </p:extLst>
  </p:cSld>
  <p:clrMapOvr>
    <a:masterClrMapping/>
  </p:clrMapOvr>
  <mc:AlternateContent xmlns:mc="http://schemas.openxmlformats.org/markup-compatibility/2006">
    <mc:Choice xmlns:p14="http://schemas.microsoft.com/office/powerpoint/2010/main" Requires="p14">
      <p:transition spd="slow" p14:dur="2000" advTm="18831"/>
    </mc:Choice>
    <mc:Fallback>
      <p:transition spd="slow" advTm="188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77 0.00371 L 0.00377 0.00394 C 0.00534 -0.00763 0.00534 -0.0199 0.0082 -0.02986 C 0.01041 -0.03865 0.02161 -0.04004 0.02461 -0.04097 C 0.02669 -0.04189 0.02903 -0.04375 0.03112 -0.04467 C 0.03867 -0.04791 0.04088 -0.04676 0.04752 -0.05185 C 0.05065 -0.05416 0.05286 -0.05787 0.05586 -0.05972 C 0.0681 -0.06898 0.05625 -0.05694 0.06823 -0.07037 C 0.07487 -0.06944 0.08086 -0.06898 0.08724 -0.06713 C 0.08932 -0.06643 0.09192 -0.0662 0.09349 -0.06319 C 0.09557 -0.06064 0.09596 -0.05532 0.09765 -0.05185 C 0.10143 -0.04444 0.10989 -0.02986 0.10989 -0.02939 C 0.11132 -0.02476 0.11406 -0.00879 0.11406 -0.0037 C 0.11406 -0.00023 0.11341 0.00417 0.11198 0.00695 C 0.10768 0.01899 0.10325 0.01899 0.09765 0.0294 C 0.09583 0.03218 0.09531 0.03727 0.09349 0.04074 C 0.08867 0.04862 0.08541 0.04862 0.07877 0.05116 C 0.07148 0.04977 0.06315 0.05116 0.05586 0.04792 C 0.05104 0.04514 0.04349 0.03287 0.04349 0.03334 C 0.03502 0.01088 0.04492 0.03149 0.02903 0.01436 C 0.02278 0.00834 0.01797 -0.00115 0.01237 -0.00763 C 0.01028 -0.01018 0.00768 -0.01226 0.00586 -0.01527 L -0.01706 -0.05578 C -0.01914 -0.05972 -0.02149 -0.06273 -0.02305 -0.06713 C -0.02435 -0.07037 -0.02552 -0.07523 -0.02761 -0.07801 C -0.0362 -0.09189 -0.0375 -0.0912 -0.0461 -0.09676 C -0.05118 -0.0956 -0.05573 -0.0949 -0.06068 -0.09305 C -0.06498 -0.0912 -0.06862 -0.08703 -0.07305 -0.08518 C -0.08854 -0.08101 -0.08164 -0.08379 -0.09401 -0.07801 C -0.10651 -0.07963 -0.11901 -0.08009 -0.13138 -0.08171 C -0.13737 -0.08263 -0.14623 -0.08634 -0.15248 -0.08912 C -0.15443 -0.09027 -0.15664 -0.09236 -0.15847 -0.09305 C -0.17097 -0.09745 -0.18828 -0.09838 -0.20026 -0.10023 C -0.2125 -0.0993 -0.24466 -0.09722 -0.26055 -0.09305 C -0.26263 -0.09236 -0.26472 -0.09027 -0.2668 -0.08912 C -0.28529 -0.08009 -0.26641 -0.09097 -0.28138 -0.08171 C -0.2836 -0.07801 -0.28568 -0.07476 -0.28789 -0.07037 C -0.30222 -0.04004 -0.27969 -0.08101 -0.29831 -0.04861 C -0.30274 -0.02453 -0.29662 -0.05023 -0.30664 -0.02592 C -0.31589 -0.00231 -0.30443 -0.01875 -0.31706 -0.0037 C -0.31836 -0.00023 -0.32006 0.00301 -0.32123 0.00695 C -0.32969 0.03797 -0.31537 -0.00277 -0.32748 0.0294 C -0.32787 0.03426 -0.32943 0.03889 -0.32943 0.04375 C -0.32943 0.05047 -0.32917 0.05718 -0.32748 0.06297 C -0.32591 0.06621 -0.32318 0.06621 -0.32123 0.06644 C -0.30925 0.06852 -0.2974 0.06899 -0.28568 0.07037 L -0.24597 0.07408 C -0.23477 0.07153 -0.22383 0.07037 -0.21263 0.06644 C -0.2056 0.06389 -0.20638 0.05718 -0.20469 0.04792 C -0.20287 0.04121 -0.20183 0.03542 -0.20026 0.0294 C -0.1987 0.01088 -0.1987 0.0044 -0.19597 -0.01134 C -0.19506 -0.01921 -0.19219 -0.03333 -0.19219 -0.0331 C -0.19141 -0.06226 -0.19154 -0.09074 -0.18985 -0.11875 C -0.18959 -0.12453 -0.1875 -0.12939 -0.18555 -0.13379 C -0.18203 -0.14166 -0.16979 -0.16365 -0.16289 -0.17037 C -0.16094 -0.17268 -0.15847 -0.17338 -0.15677 -0.17407 C -0.15443 -0.17338 -0.15235 -0.17222 -0.15039 -0.17037 C -0.14779 -0.16898 -0.1461 -0.16527 -0.14388 -0.16319 C -0.14115 -0.16134 -0.13828 -0.16088 -0.13555 -0.15926 C -0.13086 -0.15439 -0.12618 -0.14814 -0.12097 -0.14467 C -0.11758 -0.14259 -0.11407 -0.14236 -0.11055 -0.14074 C -0.09909 -0.12754 -0.09922 -0.13194 -0.09401 -0.11504 C -0.09232 -0.11041 -0.09115 -0.10555 -0.08972 -0.10023 C -0.09037 -0.08518 -0.09037 -0.07037 -0.09206 -0.05578 C -0.09219 -0.05162 -0.09493 -0.04907 -0.09597 -0.04467 C -0.09688 -0.0412 -0.09727 -0.03726 -0.09818 -0.03333 C -0.10078 -0.02384 -0.10456 -0.01481 -0.10651 -0.0037 L -0.11289 0.0294 C -0.11328 0.03287 -0.11472 0.03658 -0.11472 0.04074 L -0.11472 0.07408 L -0.01914 0.04074 C -0.01042 0.03473 -0.00443 0.02315 0.00377 0.03287 C 0.00638 0.03565 0.0082 0.04074 0.01028 0.04375 C 0.0164 0.09051 0.00846 0.03264 0.01406 0.07037 C 0.01523 0.07477 0.01575 0.0801 0.01614 0.08496 C 0.02239 0.12223 0.01406 0.06459 0.02057 0.11065 C 0.02304 0.18658 0.01067 0.17755 0.04961 0.17014 C 0.05312 0.16945 0.05651 0.1676 0.06002 0.16667 C 0.06224 0.16389 0.06432 0.16042 0.06627 0.15903 C 0.06914 0.15718 0.07187 0.15672 0.07487 0.15533 C 0.08203 0.15162 0.08203 0.15093 0.08906 0.14399 C 0.09414 0.12732 0.09388 0.12963 0.09765 0.11065 C 0.0983 0.10741 0.09922 0.10348 0.09961 0.09977 C 0.10052 0.09468 0.10104 0.08982 0.10169 0.08496 C 0.10286 0.07963 0.10468 0.07524 0.10612 0.07037 C 0.10677 0.06551 0.1069 0.05996 0.10807 0.05556 C 0.10924 0.04954 0.11106 0.04537 0.11198 0.04074 C 0.1138 0.03287 0.1164 0.01829 0.1164 0.01852 C 0.11705 0.00695 0.11797 -0.0037 0.11849 -0.01527 C 0.12083 -0.06365 0.122 -0.06921 0.11849 -0.11134 C 0.11797 -0.11967 0.11523 -0.13495 0.11198 -0.14074 C 0.1095 -0.14676 0.10534 -0.15138 0.10169 -0.15601 C 0.09961 -0.15833 0.09778 -0.1618 0.09557 -0.16319 C 0.09231 -0.16574 0.08867 -0.16574 0.08515 -0.16713 C 0.0832 -0.16944 0.0806 -0.17731 0.07877 -0.17407 C 0.07343 -0.16458 0.08893 -0.1493 0.08906 -0.14861 C 0.10286 -0.13495 0.08724 -0.15833 0.10403 -0.13726 C 0.10638 -0.13402 0.10794 -0.12986 0.10989 -0.12638 C 0.11289 -0.12222 0.11562 -0.11875 0.11849 -0.11504 C 0.12265 -0.10902 0.12682 -0.10208 0.13112 -0.09676 C 0.13776 -0.08819 0.14427 -0.08263 0.15195 -0.07801 C 0.15468 -0.07638 0.15742 -0.07569 0.16028 -0.0743 C 0.16159 -0.07037 0.16263 -0.06689 0.16432 -0.06319 C 0.16614 -0.05949 0.16914 -0.05694 0.1707 -0.05185 C 0.17461 -0.04004 0.17487 -0.02476 0.17669 -0.01134 C 0.17968 0.00834 0.1819 0.02801 0.18528 0.04792 C 0.18659 0.05625 0.18828 0.06528 0.18906 0.07408 C 0.19023 0.0801 0.19049 0.08635 0.1914 0.09237 C 0.19231 0.09746 0.19427 0.10186 0.1957 0.10741 C 0.19752 0.11551 0.19739 0.12292 0.20195 0.12917 C 0.20442 0.13311 0.20768 0.13403 0.21028 0.13681 C 0.21458 0.14121 0.22278 0.15162 0.22278 0.15186 C 0.22369 0.15116 0.23945 0.14885 0.24362 0.14399 C 0.24596 0.14121 0.24765 0.13612 0.24961 0.13334 C 0.25507 0.12547 0.26276 0.12107 0.26653 0.11065 C 0.26797 0.10741 0.26888 0.10278 0.27057 0.09977 C 0.27239 0.09584 0.27526 0.0926 0.27695 0.08889 C 0.28125 0.07778 0.28567 0.06667 0.28932 0.05556 C 0.2914 0.04931 0.29323 0.04213 0.2957 0.03658 C 0.29752 0.03218 0.30013 0.02963 0.30182 0.02593 C 0.30351 0.02199 0.3039 0.01737 0.30612 0.01436 C 0.31198 0.00649 0.31836 0.00371 0.32461 -0.00023 C 0.32903 0.0007 0.33307 0.00371 0.33698 0.00371 C 0.3401 0.00371 0.34531 0.00487 0.34544 -0.00023 C 0.34674 -0.01527 0.34531 -0.03125 0.34153 -0.04467 C 0.33971 -0.05046 0.33476 -0.05046 0.33112 -0.05185 C 0.32539 -0.05416 0.28997 -0.05949 0.28724 -0.05972 L 0.22044 -0.05578 C 0.21315 -0.0537 0.20442 -0.02731 0.19987 -0.01875 C 0.19466 -0.00972 0.18698 -0.0037 0.18112 0.00371 C 0.17604 0.00926 0.17148 0.01644 0.16614 0.02199 C 0.16328 0.02547 0.15937 0.02686 0.15586 0.0294 C 0.14505 0.03658 0.14518 0.03565 0.13502 0.04074 C 0.13242 0.04005 0.10351 0.03727 0.09557 0.03287 C 0.07812 0.02315 0.07877 0.02315 0.06823 0.01088 C 0.06627 0.00487 0.06458 -0.00231 0.06224 -0.00763 C 0.05768 -0.01689 0.04752 -0.03333 0.04752 -0.0331 C 0.04505 -0.0324 0.04192 -0.03263 0.03906 -0.02986 C 0.03619 -0.02592 0.03333 -0.02037 0.03112 -0.01527 C 0.01979 0.00926 0.02448 0.00487 0.01614 0.03287 C 0.01523 0.03727 0.00703 0.05695 0.00586 0.05903 C 0.00195 0.06667 -0.00287 0.07315 -0.00677 0.08125 C -0.02422 0.12037 -0.01914 0.10394 -0.02539 0.1257 L 0.02265 0.1625 L 0.06432 0.09607 L -0.11693 0.11829 L 0.01823 0.08889 L 0.02265 0.08125 L 0.10169 -0.05185 L 0.04544 -0.05185 L -0.02097 -0.02268 C -0.03998 0.00139 -0.03334 -0.00416 -0.05886 0.01436 C -0.0642 0.01829 -0.07513 0.02593 -0.07513 0.02616 L -0.20235 0.09977 L -0.21888 0.10741 C -0.21224 0.09977 -0.20547 0.09144 -0.19831 0.08496 C -0.17422 0.0632 -0.12513 0.02199 -0.12513 0.02223 L 0.02057 -0.14074 L 0.0414 -0.12638 C 0.07096 -0.07407 0.04192 -0.1199 0.06823 -0.08912 C 0.07656 -0.08009 0.08268 -0.06713 0.09114 -0.05972 C 0.09557 -0.05578 0.09935 -0.05115 0.10403 -0.04861 C 0.10677 -0.04652 0.13724 -0.03402 0.13945 -0.03333 C 0.1582 -0.02986 0.1957 -0.02592 0.1957 -0.02569 C 0.20403 -0.02268 0.2125 -0.02037 0.22044 -0.01527 C 0.22786 -0.01064 0.23476 -0.00347 0.24127 0.00371 C 0.25182 0.01366 0.27396 0.03797 0.28294 0.05116 C 0.28971 0.06158 0.29531 0.07431 0.30182 0.08496 C 0.30651 0.0926 0.31172 0.09977 0.31627 0.10741 C 0.31927 0.11598 0.32226 0.12454 0.32461 0.13334 C 0.32708 0.14028 0.32799 0.14885 0.33112 0.15533 C 0.33463 0.16343 0.3401 0.16875 0.34362 0.17732 C 0.34544 0.18287 0.33841 0.16875 0.33489 0.16667 C 0.33177 0.16343 0.32799 0.16389 0.32461 0.1625 C 0.31419 0.16389 0.30364 0.16343 0.29336 0.16667 C 0.2858 0.16829 0.27057 0.17732 0.27057 0.17755 L 0.01028 0.2551 L -0.05026 0.05116 L -0.23347 0.07037 L -0.20469 0.02593 L -0.0793 -0.15231 C -0.07644 -0.13726 -0.07292 -0.11689 -0.0668 -0.10393 C -0.06524 -0.10046 -0.0625 -0.09953 -0.06068 -0.09676 C -0.05313 -0.08726 -0.04987 -0.07963 -0.03985 -0.07801 L -0.01068 -0.0743 L 0.09557 -0.01134 L 0.11849 0.00695 C 0.13125 0.01783 0.12226 0.01158 0.13307 0.01829 L 0.15586 0.00695 L 0.22695 -0.04861 L 0.13945 0.11829 C 0.11914 0.13403 0.09961 0.15394 0.07877 0.16667 C 0.0414 0.18843 0.0763 0.16968 0.04752 0.18125 C 0.04544 0.18218 0.04362 0.18565 0.0414 0.18496 C 0.03958 0.18449 0.03841 0.17963 0.03698 0.17732 L 0.02461 0.16667 L 0.01614 0.00695 C 0.01757 -0.0037 0.01927 -0.01527 0.02057 -0.02592 C 0.02213 -0.04004 0.02461 -0.06713 0.02461 -0.06689 L -0.10443 -0.0037 L -0.03985 -0.0743 L 0.01028 0.04792 L -0.0461 0.02593 L -0.41459 -0.12638 L -0.09206 -0.00023 L -0.08972 -0.00023 L -0.06901 -0.0037 L 0.13737 0.08496 L -0.07123 -0.14467 L -0.21888 -0.08912 L -0.23347 -0.05578 L -0.26263 0.06644 L -0.00677 -0.04097 L 0.04961 -0.05185 L 0.05195 -0.03726 C 0.04544 -0.03472 0.03867 -0.03472 0.0332 -0.02986 C 0.03112 -0.02847 0.03151 -0.02268 0.03112 -0.01875 C 0.02994 -0.0118 0.02968 -0.0037 0.02903 0.00371 C 0.02968 0.00926 0.02851 0.01737 0.03112 0.02199 C 0.03294 0.02593 0.03659 0.02593 0.03906 0.02593 C 0.05885 0.02315 0.07838 0.01829 0.09765 0.01436 C 0.10651 0.01042 0.13385 -0.00115 0.14349 -0.00763 C 0.15065 -0.01273 0.15742 -0.02037 0.16432 -0.02592 C 0.1776 -0.03657 0.19062 -0.04606 0.20403 -0.05578 C 0.21731 -0.0662 0.21979 -0.06643 0.23086 -0.08171 C 0.23333 -0.08495 0.23528 -0.08912 0.23724 -0.09305 C 0.22734 -0.0956 0.2181 -0.10092 0.20794 -0.10023 C 0.17994 -0.09884 0.12083 -0.07407 0.09765 -0.06319 C 0.0556 -0.04444 0.02057 -0.02685 -0.01914 0.00371 C -0.0224 0.00579 -0.02435 0.01088 -0.02761 0.01436 C -0.03086 0.01829 -0.03451 0.02199 -0.03763 0.02593 C -0.04245 0.0507 -0.03646 0.02014 -0.0461 0.05903 C -0.04688 0.0625 -0.04753 0.06644 -0.04805 0.07037 C -0.0306 0.08264 -0.03112 0.08635 -0.00469 0.06297 C 0.02096 0.04005 0.03841 0.00695 0.06002 -0.02268 C 0.06966 -0.03518 0.08021 -0.04606 0.08906 -0.05972 C 0.10143 -0.07731 0.12487 -0.11504 0.12487 -0.11481 C 0.12721 -0.12361 0.13112 -0.13495 0.13112 -0.14467 C 0.13112 -0.15231 0.12955 -0.15926 0.12903 -0.16713 C 0.11523 -0.15926 0.11966 -0.16527 0.11406 -0.15601 L 0.11406 -0.15555 L -0.02943 -0.06319 C -0.04115 -0.04513 -0.04857 -0.03055 -0.06263 -0.01875 C -0.06862 -0.01412 -0.08164 -0.00763 -0.08164 -0.0074 L -0.16901 0.02199 L -0.17097 0.02199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
                                      <p:cBhvr>
                                        <p:cTn id="6" dur="2000" fill="hold"/>
                                        <p:tgtEl>
                                          <p:spTgt spid="2"/>
                                        </p:tgtEl>
                                        <p:attrNameLst>
                                          <p:attrName>ppt_x</p:attrName>
                                          <p:attrName>ppt_y</p:attrName>
                                        </p:attrNameLst>
                                      </p:cBhvr>
                                      <p:rCtr x="-3815" y="3634"/>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9" presetClass="emph" presetSubtype="2" fill="hold" nodeType="clickEffect">
                                  <p:stCondLst>
                                    <p:cond delay="0"/>
                                  </p:stCondLst>
                                  <p:childTnLst>
                                    <p:anim calcmode="lin" valueType="num">
                                      <p:cBhvr additive="sum">
                                        <p:cTn id="22"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3"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4"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5"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6"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93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extLst>
    <p:ext uri="{E180D4A7-C9FB-4DFB-919C-405C955672EB}">
      <p14:showEvtLst xmlns:p14="http://schemas.microsoft.com/office/powerpoint/2010/main">
        <p14:playEvt time="8042" objId="7"/>
        <p14:stopEvt time="17479" objId="7"/>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ED4F1-A52E-4852-A85C-7039F9BAAA8A}"/>
              </a:ext>
            </a:extLst>
          </p:cNvPr>
          <p:cNvSpPr>
            <a:spLocks noGrp="1"/>
          </p:cNvSpPr>
          <p:nvPr>
            <p:ph type="title"/>
          </p:nvPr>
        </p:nvSpPr>
        <p:spPr>
          <a:xfrm>
            <a:off x="838200" y="0"/>
            <a:ext cx="10515600" cy="1325563"/>
          </a:xfrm>
        </p:spPr>
        <p:txBody>
          <a:bodyPr/>
          <a:lstStyle/>
          <a:p>
            <a:pPr algn="ctr"/>
            <a:r>
              <a:rPr lang="en-US" u="dbl" dirty="0">
                <a:solidFill>
                  <a:schemeClr val="bg2">
                    <a:lumMod val="50000"/>
                  </a:schemeClr>
                </a:solidFill>
                <a:latin typeface="Comic Sans MS" panose="030F0702030302020204" pitchFamily="66" charset="0"/>
              </a:rPr>
              <a:t>OVERALL CONCEPT</a:t>
            </a:r>
          </a:p>
        </p:txBody>
      </p:sp>
      <p:sp>
        <p:nvSpPr>
          <p:cNvPr id="3" name="Content Placeholder 2">
            <a:extLst>
              <a:ext uri="{FF2B5EF4-FFF2-40B4-BE49-F238E27FC236}">
                <a16:creationId xmlns:a16="http://schemas.microsoft.com/office/drawing/2014/main" id="{9706389D-28E0-4AEB-82F3-68BF3BEDBDEA}"/>
              </a:ext>
            </a:extLst>
          </p:cNvPr>
          <p:cNvSpPr>
            <a:spLocks noGrp="1"/>
          </p:cNvSpPr>
          <p:nvPr>
            <p:ph idx="1"/>
          </p:nvPr>
        </p:nvSpPr>
        <p:spPr>
          <a:xfrm>
            <a:off x="838200" y="1253331"/>
            <a:ext cx="10515600" cy="4351338"/>
          </a:xfrm>
        </p:spPr>
        <p:txBody>
          <a:bodyPr>
            <a:normAutofit/>
          </a:bodyPr>
          <a:lstStyle/>
          <a:p>
            <a:pPr marL="514350" indent="-514350">
              <a:buFont typeface="+mj-lt"/>
              <a:buAutoNum type="arabicPeriod"/>
            </a:pPr>
            <a:r>
              <a:rPr lang="en-US" sz="3500" b="1" i="1" dirty="0">
                <a:solidFill>
                  <a:schemeClr val="accent1">
                    <a:lumMod val="60000"/>
                    <a:lumOff val="40000"/>
                  </a:schemeClr>
                </a:solidFill>
                <a:latin typeface="Calibri Light" panose="020F0302020204030204" pitchFamily="34" charset="0"/>
              </a:rPr>
              <a:t>We wanted to create an application that provided the client with an in depth description of  a movie.</a:t>
            </a:r>
          </a:p>
          <a:p>
            <a:pPr marL="514350" indent="-514350">
              <a:buFont typeface="+mj-lt"/>
              <a:buAutoNum type="arabicPeriod"/>
            </a:pPr>
            <a:r>
              <a:rPr lang="en-US" sz="3500" b="1" i="1" dirty="0">
                <a:solidFill>
                  <a:schemeClr val="accent1">
                    <a:lumMod val="60000"/>
                    <a:lumOff val="40000"/>
                  </a:schemeClr>
                </a:solidFill>
                <a:latin typeface="Calibri Light" panose="020F0302020204030204" pitchFamily="34" charset="0"/>
              </a:rPr>
              <a:t>In doing that we wanted to be sure it included a detailed written description.</a:t>
            </a:r>
          </a:p>
          <a:p>
            <a:pPr marL="514350" indent="-514350">
              <a:buFont typeface="+mj-lt"/>
              <a:buAutoNum type="arabicPeriod"/>
            </a:pPr>
            <a:r>
              <a:rPr lang="en-US" sz="3500" b="1" i="1" dirty="0">
                <a:solidFill>
                  <a:schemeClr val="accent1">
                    <a:lumMod val="60000"/>
                    <a:lumOff val="40000"/>
                  </a:schemeClr>
                </a:solidFill>
                <a:latin typeface="Calibri Light" panose="020F0302020204030204" pitchFamily="34" charset="0"/>
              </a:rPr>
              <a:t>We also wanted it to include a few visual descriptions that could display the written plot of the movie. </a:t>
            </a:r>
          </a:p>
        </p:txBody>
      </p:sp>
      <mc:AlternateContent xmlns:mc="http://schemas.openxmlformats.org/markup-compatibility/2006">
        <mc:Choice xmlns:am3d="http://schemas.microsoft.com/office/drawing/2017/model3d" Requires="am3d">
          <p:graphicFrame>
            <p:nvGraphicFramePr>
              <p:cNvPr id="4" name="3D Model 3" descr="Bad Music Blaster">
                <a:extLst>
                  <a:ext uri="{FF2B5EF4-FFF2-40B4-BE49-F238E27FC236}">
                    <a16:creationId xmlns:a16="http://schemas.microsoft.com/office/drawing/2014/main" id="{47118E02-3AE9-404A-A3F0-6CC8E7E542D1}"/>
                  </a:ext>
                </a:extLst>
              </p:cNvPr>
              <p:cNvGraphicFramePr>
                <a:graphicFrameLocks noChangeAspect="1"/>
              </p:cNvGraphicFramePr>
              <p:nvPr>
                <p:extLst>
                  <p:ext uri="{D42A27DB-BD31-4B8C-83A1-F6EECF244321}">
                    <p14:modId xmlns:p14="http://schemas.microsoft.com/office/powerpoint/2010/main" val="3603146561"/>
                  </p:ext>
                </p:extLst>
              </p:nvPr>
            </p:nvGraphicFramePr>
            <p:xfrm>
              <a:off x="3872347" y="4342853"/>
              <a:ext cx="4447306" cy="2523631"/>
            </p:xfrm>
            <a:graphic>
              <a:graphicData uri="http://schemas.microsoft.com/office/drawing/2017/model3d">
                <am3d:model3d r:embed="rId2">
                  <am3d:spPr>
                    <a:xfrm>
                      <a:off x="0" y="0"/>
                      <a:ext cx="4447306" cy="2523631"/>
                    </a:xfrm>
                    <a:prstGeom prst="rect">
                      <a:avLst/>
                    </a:prstGeom>
                  </am3d:spPr>
                  <am3d:camera>
                    <am3d:pos x="0" y="0" z="55767125"/>
                    <am3d:up dx="0" dy="36000000" dz="0"/>
                    <am3d:lookAt x="0" y="0" z="0"/>
                    <am3d:perspective fov="2700000"/>
                  </am3d:camera>
                  <am3d:trans>
                    <am3d:meterPerModelUnit n="1347673" d="1000000"/>
                    <am3d:preTrans dx="362296" dy="-10079851" dz="2807491"/>
                    <am3d:scale>
                      <am3d:sx n="1000000" d="1000000"/>
                      <am3d:sy n="1000000" d="1000000"/>
                      <am3d:sz n="1000000" d="1000000"/>
                    </am3d:scale>
                    <am3d:rot ax="-9520718" ay="3820229" az="-9643139"/>
                    <am3d:postTrans dx="0" dy="0" dz="0"/>
                  </am3d:trans>
                  <am3d:attrSrcUrl r:id="rId3"/>
                  <am3d:raster rName="Office3DRenderer" rVer="16.0.8326">
                    <am3d:blip r:embed="rId4"/>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Bad Music Blaster">
                <a:extLst>
                  <a:ext uri="{FF2B5EF4-FFF2-40B4-BE49-F238E27FC236}">
                    <a16:creationId xmlns:a16="http://schemas.microsoft.com/office/drawing/2014/main" id="{47118E02-3AE9-404A-A3F0-6CC8E7E542D1}"/>
                  </a:ext>
                </a:extLst>
              </p:cNvPr>
              <p:cNvPicPr>
                <a:picLocks noGrp="1" noRot="1" noChangeAspect="1" noMove="1" noResize="1" noEditPoints="1" noAdjustHandles="1" noChangeArrowheads="1" noChangeShapeType="1" noCrop="1"/>
              </p:cNvPicPr>
              <p:nvPr/>
            </p:nvPicPr>
            <p:blipFill>
              <a:blip r:embed="rId4"/>
              <a:stretch>
                <a:fillRect/>
              </a:stretch>
            </p:blipFill>
            <p:spPr>
              <a:xfrm>
                <a:off x="3872347" y="4342853"/>
                <a:ext cx="4447306" cy="2523631"/>
              </a:xfrm>
              <a:prstGeom prst="rect">
                <a:avLst/>
              </a:prstGeom>
            </p:spPr>
          </p:pic>
        </mc:Fallback>
      </mc:AlternateContent>
    </p:spTree>
    <p:extLst>
      <p:ext uri="{BB962C8B-B14F-4D97-AF65-F5344CB8AC3E}">
        <p14:creationId xmlns:p14="http://schemas.microsoft.com/office/powerpoint/2010/main" val="239646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13" dur="2000" fill="hold"/>
                                        <p:tgtEl>
                                          <p:spTgt spid="3">
                                            <p:txEl>
                                              <p:pRg st="0" end="0"/>
                                            </p:txEl>
                                          </p:spTgt>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17" dur="2000" fill="hold"/>
                                        <p:tgtEl>
                                          <p:spTgt spid="3">
                                            <p:txEl>
                                              <p:pRg st="1" end="1"/>
                                            </p:txEl>
                                          </p:spTgt>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21" dur="2000" fill="hold"/>
                                        <p:tgtEl>
                                          <p:spTgt spid="3">
                                            <p:txEl>
                                              <p:pRg st="2" end="2"/>
                                            </p:txEl>
                                          </p:spTgt>
                                        </p:tgtEl>
                                        <p:attrNameLst>
                                          <p:attrName>ppt_x</p:attrName>
                                          <p:attrName>ppt_y</p:attrName>
                                        </p:attrNameLst>
                                      </p:cBhvr>
                                    </p:animMotion>
                                  </p:childTnLst>
                                </p:cTn>
                              </p:par>
                            </p:childTnLst>
                          </p:cTn>
                        </p:par>
                        <p:par>
                          <p:cTn id="22" fill="hold">
                            <p:stCondLst>
                              <p:cond delay="2000"/>
                            </p:stCondLst>
                            <p:childTnLst>
                              <p:par>
                                <p:cTn id="23" presetID="37" presetClass="emph" presetSubtype="128" accel="10000" decel="10000" fill="hold" nodeType="afterEffect">
                                  <p:stCondLst>
                                    <p:cond delay="0"/>
                                  </p:stCondLst>
                                  <p:childTnLst>
                                    <p:animRot by="21600000">
                                      <p:cBhvr>
                                        <p:cTn id="24" dur="20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7B9782-51C0-4017-95B2-2BB56BBEC556}"/>
              </a:ext>
            </a:extLst>
          </p:cNvPr>
          <p:cNvSpPr>
            <a:spLocks noGrp="1"/>
          </p:cNvSpPr>
          <p:nvPr>
            <p:ph idx="1"/>
          </p:nvPr>
        </p:nvSpPr>
        <p:spPr/>
        <p:txBody>
          <a:bodyPr/>
          <a:lstStyle/>
          <a:p>
            <a:pPr marL="514350" indent="-514350">
              <a:buFont typeface="+mj-lt"/>
              <a:buAutoNum type="arabicPeriod"/>
            </a:pPr>
            <a:r>
              <a:rPr lang="en-US" b="1" i="1" dirty="0">
                <a:solidFill>
                  <a:schemeClr val="accent1">
                    <a:lumMod val="60000"/>
                    <a:lumOff val="40000"/>
                  </a:schemeClr>
                </a:solidFill>
                <a:latin typeface="Calibri Light" panose="020F0302020204030204" pitchFamily="34" charset="0"/>
              </a:rPr>
              <a:t>We were motivated by those instances when a person is stuck trying to explain a movie to someone else and the person is having a difficult time remembering the movie in question. </a:t>
            </a:r>
          </a:p>
          <a:p>
            <a:pPr marL="514350" indent="-514350">
              <a:buFont typeface="+mj-lt"/>
              <a:buAutoNum type="arabicPeriod"/>
            </a:pPr>
            <a:r>
              <a:rPr lang="en-US" b="1" i="1" dirty="0">
                <a:solidFill>
                  <a:schemeClr val="accent1">
                    <a:lumMod val="60000"/>
                    <a:lumOff val="40000"/>
                  </a:schemeClr>
                </a:solidFill>
                <a:latin typeface="Calibri Light" panose="020F0302020204030204" pitchFamily="34" charset="0"/>
              </a:rPr>
              <a:t>Also settling those age old arguments of “ which actor plays in which movie or when a movie was in theatres”. </a:t>
            </a:r>
          </a:p>
          <a:p>
            <a:pPr marL="514350" indent="-514350">
              <a:buFont typeface="+mj-lt"/>
              <a:buAutoNum type="arabicPeriod"/>
            </a:pPr>
            <a:r>
              <a:rPr lang="en-US" b="1" i="1" dirty="0">
                <a:solidFill>
                  <a:schemeClr val="accent1">
                    <a:lumMod val="60000"/>
                    <a:lumOff val="40000"/>
                  </a:schemeClr>
                </a:solidFill>
                <a:latin typeface="Calibri Light" panose="020F0302020204030204" pitchFamily="34" charset="0"/>
              </a:rPr>
              <a:t>A movie search application that uses two separate API’s to provide  facts and movie trailers. </a:t>
            </a:r>
          </a:p>
          <a:p>
            <a:endParaRPr lang="en-US" dirty="0"/>
          </a:p>
        </p:txBody>
      </p:sp>
      <p:sp>
        <p:nvSpPr>
          <p:cNvPr id="4" name="Title 1">
            <a:extLst>
              <a:ext uri="{FF2B5EF4-FFF2-40B4-BE49-F238E27FC236}">
                <a16:creationId xmlns:a16="http://schemas.microsoft.com/office/drawing/2014/main" id="{13D45743-EB6F-4694-934B-05C2EB3AF053}"/>
              </a:ext>
            </a:extLst>
          </p:cNvPr>
          <p:cNvSpPr>
            <a:spLocks noGrp="1"/>
          </p:cNvSpPr>
          <p:nvPr>
            <p:ph type="title"/>
          </p:nvPr>
        </p:nvSpPr>
        <p:spPr>
          <a:xfrm>
            <a:off x="838200" y="365125"/>
            <a:ext cx="10515600" cy="1325563"/>
          </a:xfrm>
        </p:spPr>
        <p:txBody>
          <a:bodyPr/>
          <a:lstStyle/>
          <a:p>
            <a:pPr algn="ctr"/>
            <a:r>
              <a:rPr lang="en-US" u="dbl" dirty="0">
                <a:solidFill>
                  <a:schemeClr val="bg2">
                    <a:lumMod val="50000"/>
                  </a:schemeClr>
                </a:solidFill>
                <a:latin typeface="Comic Sans MS" panose="030F0702030302020204" pitchFamily="66" charset="0"/>
              </a:rPr>
              <a:t>OUR MOTIVATION</a:t>
            </a:r>
          </a:p>
        </p:txBody>
      </p:sp>
    </p:spTree>
    <p:extLst>
      <p:ext uri="{BB962C8B-B14F-4D97-AF65-F5344CB8AC3E}">
        <p14:creationId xmlns:p14="http://schemas.microsoft.com/office/powerpoint/2010/main" val="352513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59D4E-D7A6-4334-B46F-37E55C25983F}"/>
              </a:ext>
            </a:extLst>
          </p:cNvPr>
          <p:cNvSpPr>
            <a:spLocks noGrp="1"/>
          </p:cNvSpPr>
          <p:nvPr>
            <p:ph type="title"/>
          </p:nvPr>
        </p:nvSpPr>
        <p:spPr/>
        <p:txBody>
          <a:bodyPr/>
          <a:lstStyle/>
          <a:p>
            <a:pPr algn="ctr"/>
            <a:r>
              <a:rPr lang="en-US" u="dbl" dirty="0">
                <a:solidFill>
                  <a:schemeClr val="bg2">
                    <a:lumMod val="50000"/>
                  </a:schemeClr>
                </a:solidFill>
                <a:latin typeface="Comic Sans MS" panose="030F0702030302020204" pitchFamily="66" charset="0"/>
              </a:rPr>
              <a:t>Design Process</a:t>
            </a:r>
          </a:p>
        </p:txBody>
      </p:sp>
      <p:sp>
        <p:nvSpPr>
          <p:cNvPr id="3" name="Content Placeholder 2">
            <a:extLst>
              <a:ext uri="{FF2B5EF4-FFF2-40B4-BE49-F238E27FC236}">
                <a16:creationId xmlns:a16="http://schemas.microsoft.com/office/drawing/2014/main" id="{3586DDF7-FEEE-41BC-B902-AE236395FCF5}"/>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sz="3500" b="1" i="1" dirty="0">
                <a:solidFill>
                  <a:schemeClr val="accent1">
                    <a:lumMod val="60000"/>
                    <a:lumOff val="40000"/>
                  </a:schemeClr>
                </a:solidFill>
                <a:latin typeface="Calibri Light" panose="020F0302020204030204" pitchFamily="34" charset="0"/>
              </a:rPr>
              <a:t>We decided to keep the application both useful for college students yet extremely easy in hopes to reach more people.</a:t>
            </a:r>
          </a:p>
          <a:p>
            <a:pPr marL="514350" indent="-514350">
              <a:buFont typeface="+mj-lt"/>
              <a:buAutoNum type="arabicPeriod"/>
            </a:pPr>
            <a:r>
              <a:rPr lang="en-US" sz="3500" b="1" i="1" dirty="0">
                <a:solidFill>
                  <a:schemeClr val="accent1">
                    <a:lumMod val="60000"/>
                    <a:lumOff val="40000"/>
                  </a:schemeClr>
                </a:solidFill>
                <a:latin typeface="Calibri Light" panose="020F0302020204030204" pitchFamily="34" charset="0"/>
              </a:rPr>
              <a:t>Meet coding requirements by utilizing two API’s  both using AJAX calls to pull information from the web. </a:t>
            </a:r>
          </a:p>
          <a:p>
            <a:pPr marL="514350" indent="-514350">
              <a:buFont typeface="+mj-lt"/>
              <a:buAutoNum type="arabicPeriod"/>
            </a:pPr>
            <a:r>
              <a:rPr lang="en-US" sz="3500" b="1" i="1" dirty="0">
                <a:solidFill>
                  <a:schemeClr val="accent1">
                    <a:lumMod val="60000"/>
                    <a:lumOff val="40000"/>
                  </a:schemeClr>
                </a:solidFill>
                <a:latin typeface="Calibri Light" panose="020F0302020204030204" pitchFamily="34" charset="0"/>
              </a:rPr>
              <a:t>Also having User Input Validation.</a:t>
            </a:r>
          </a:p>
          <a:p>
            <a:pPr marL="514350" indent="-514350">
              <a:buFont typeface="+mj-lt"/>
              <a:buAutoNum type="arabicPeriod"/>
            </a:pPr>
            <a:endParaRPr lang="en-US" sz="3500" b="1" i="1" dirty="0">
              <a:solidFill>
                <a:schemeClr val="accent1">
                  <a:lumMod val="60000"/>
                  <a:lumOff val="40000"/>
                </a:schemeClr>
              </a:solidFill>
              <a:latin typeface="+mj-lt"/>
            </a:endParaRPr>
          </a:p>
        </p:txBody>
      </p:sp>
    </p:spTree>
    <p:extLst>
      <p:ext uri="{BB962C8B-B14F-4D97-AF65-F5344CB8AC3E}">
        <p14:creationId xmlns:p14="http://schemas.microsoft.com/office/powerpoint/2010/main" val="1151589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ADAF-5AF3-44F6-A411-FE04D6B6A7DE}"/>
              </a:ext>
            </a:extLst>
          </p:cNvPr>
          <p:cNvSpPr>
            <a:spLocks noGrp="1"/>
          </p:cNvSpPr>
          <p:nvPr>
            <p:ph type="title"/>
          </p:nvPr>
        </p:nvSpPr>
        <p:spPr/>
        <p:txBody>
          <a:bodyPr>
            <a:normAutofit/>
          </a:bodyPr>
          <a:lstStyle/>
          <a:p>
            <a:pPr algn="ctr"/>
            <a:r>
              <a:rPr lang="en-US" sz="3500" b="1" i="1" u="sng" dirty="0">
                <a:solidFill>
                  <a:schemeClr val="bg2">
                    <a:lumMod val="50000"/>
                  </a:schemeClr>
                </a:solidFill>
              </a:rPr>
              <a:t>Technologies Used </a:t>
            </a:r>
          </a:p>
        </p:txBody>
      </p:sp>
      <p:sp>
        <p:nvSpPr>
          <p:cNvPr id="3" name="Content Placeholder 2">
            <a:extLst>
              <a:ext uri="{FF2B5EF4-FFF2-40B4-BE49-F238E27FC236}">
                <a16:creationId xmlns:a16="http://schemas.microsoft.com/office/drawing/2014/main" id="{CB93066C-C9DB-4665-8C80-5132C8D9418D}"/>
              </a:ext>
            </a:extLst>
          </p:cNvPr>
          <p:cNvSpPr>
            <a:spLocks noGrp="1"/>
          </p:cNvSpPr>
          <p:nvPr>
            <p:ph idx="1"/>
          </p:nvPr>
        </p:nvSpPr>
        <p:spPr/>
        <p:txBody>
          <a:bodyPr>
            <a:normAutofit/>
          </a:bodyPr>
          <a:lstStyle/>
          <a:p>
            <a:pPr marL="514350" indent="-514350">
              <a:buFont typeface="+mj-lt"/>
              <a:buAutoNum type="arabicPeriod"/>
            </a:pPr>
            <a:r>
              <a:rPr lang="en-US" sz="3500" b="1" i="1" dirty="0">
                <a:solidFill>
                  <a:schemeClr val="tx2">
                    <a:lumMod val="60000"/>
                    <a:lumOff val="40000"/>
                  </a:schemeClr>
                </a:solidFill>
                <a:latin typeface="Calibri Light" panose="020F0302020204030204" pitchFamily="34" charset="0"/>
              </a:rPr>
              <a:t>Used an API to pull three movie trailers from the web(YouTube).</a:t>
            </a:r>
          </a:p>
          <a:p>
            <a:pPr marL="514350" indent="-514350">
              <a:buFont typeface="+mj-lt"/>
              <a:buAutoNum type="arabicPeriod"/>
            </a:pPr>
            <a:r>
              <a:rPr lang="en-US" sz="3500" b="1" i="1" dirty="0">
                <a:solidFill>
                  <a:schemeClr val="tx2">
                    <a:lumMod val="60000"/>
                    <a:lumOff val="40000"/>
                  </a:schemeClr>
                </a:solidFill>
                <a:latin typeface="Calibri Light" panose="020F0302020204030204" pitchFamily="34" charset="0"/>
              </a:rPr>
              <a:t>We used another API to pull movie details using the web(OMDB).</a:t>
            </a:r>
          </a:p>
          <a:p>
            <a:pPr marL="514350" indent="-514350">
              <a:buFont typeface="+mj-lt"/>
              <a:buAutoNum type="arabicPeriod"/>
            </a:pPr>
            <a:endParaRPr lang="en-US" sz="3500" b="1" i="1" dirty="0">
              <a:solidFill>
                <a:schemeClr val="tx2">
                  <a:lumMod val="60000"/>
                  <a:lumOff val="40000"/>
                </a:schemeClr>
              </a:solidFill>
              <a:latin typeface="Calibri Light" panose="020F0302020204030204" pitchFamily="34" charset="0"/>
            </a:endParaRPr>
          </a:p>
          <a:p>
            <a:pPr marL="514350" indent="-514350">
              <a:buFont typeface="+mj-lt"/>
              <a:buAutoNum type="arabicPeriod"/>
            </a:pPr>
            <a:endParaRPr lang="en-US" sz="3500" b="1" i="1" dirty="0">
              <a:solidFill>
                <a:schemeClr val="tx2">
                  <a:lumMod val="60000"/>
                  <a:lumOff val="40000"/>
                </a:schemeClr>
              </a:solidFill>
              <a:latin typeface="Calibri Light" panose="020F0302020204030204" pitchFamily="34" charset="0"/>
            </a:endParaRPr>
          </a:p>
        </p:txBody>
      </p:sp>
    </p:spTree>
    <p:extLst>
      <p:ext uri="{BB962C8B-B14F-4D97-AF65-F5344CB8AC3E}">
        <p14:creationId xmlns:p14="http://schemas.microsoft.com/office/powerpoint/2010/main" val="46143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63237-6B8F-4B60-AFAF-0375597A67DB}"/>
              </a:ext>
            </a:extLst>
          </p:cNvPr>
          <p:cNvSpPr>
            <a:spLocks noGrp="1"/>
          </p:cNvSpPr>
          <p:nvPr>
            <p:ph type="title"/>
          </p:nvPr>
        </p:nvSpPr>
        <p:spPr/>
        <p:txBody>
          <a:bodyPr/>
          <a:lstStyle/>
          <a:p>
            <a:pPr algn="ctr"/>
            <a:r>
              <a:rPr lang="en-US" b="1" i="1" dirty="0">
                <a:solidFill>
                  <a:schemeClr val="bg2">
                    <a:lumMod val="50000"/>
                  </a:schemeClr>
                </a:solidFill>
              </a:rPr>
              <a:t>How Technologies Were Used</a:t>
            </a:r>
          </a:p>
        </p:txBody>
      </p:sp>
      <p:sp>
        <p:nvSpPr>
          <p:cNvPr id="3" name="Content Placeholder 2">
            <a:extLst>
              <a:ext uri="{FF2B5EF4-FFF2-40B4-BE49-F238E27FC236}">
                <a16:creationId xmlns:a16="http://schemas.microsoft.com/office/drawing/2014/main" id="{79D151A3-6D5F-4DE0-B3E7-D6F4C4529873}"/>
              </a:ext>
            </a:extLst>
          </p:cNvPr>
          <p:cNvSpPr>
            <a:spLocks noGrp="1"/>
          </p:cNvSpPr>
          <p:nvPr>
            <p:ph idx="1"/>
          </p:nvPr>
        </p:nvSpPr>
        <p:spPr/>
        <p:txBody>
          <a:bodyPr/>
          <a:lstStyle/>
          <a:p>
            <a:pPr marL="0" indent="0">
              <a:buNone/>
            </a:pPr>
            <a:r>
              <a:rPr lang="en-US" b="1" dirty="0">
                <a:solidFill>
                  <a:schemeClr val="tx2">
                    <a:lumMod val="60000"/>
                    <a:lumOff val="40000"/>
                  </a:schemeClr>
                </a:solidFill>
                <a:latin typeface="+mj-lt"/>
              </a:rPr>
              <a:t>We used materialize first and foremost for our new technology. We used  the basic materialize parallax layout with a few adjustments. We used the layout to take advantage of their “icon block” style to display  the details of the movie  side by side with the movie trailers providing by the you tube API. With you tube providing the top 3 movie trailers available for the movie searched we then used OMDB to get the details available for that movie.</a:t>
            </a:r>
          </a:p>
        </p:txBody>
      </p:sp>
    </p:spTree>
    <p:extLst>
      <p:ext uri="{BB962C8B-B14F-4D97-AF65-F5344CB8AC3E}">
        <p14:creationId xmlns:p14="http://schemas.microsoft.com/office/powerpoint/2010/main" val="3561346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3B2E-C1BE-4B92-B96E-830E58920321}"/>
              </a:ext>
            </a:extLst>
          </p:cNvPr>
          <p:cNvSpPr>
            <a:spLocks noGrp="1"/>
          </p:cNvSpPr>
          <p:nvPr>
            <p:ph type="title"/>
          </p:nvPr>
        </p:nvSpPr>
        <p:spPr/>
        <p:txBody>
          <a:bodyPr/>
          <a:lstStyle/>
          <a:p>
            <a:pPr algn="ctr"/>
            <a:r>
              <a:rPr lang="en-US" b="1" i="1" u="dbl" dirty="0">
                <a:solidFill>
                  <a:schemeClr val="tx2">
                    <a:lumMod val="60000"/>
                    <a:lumOff val="40000"/>
                  </a:schemeClr>
                </a:solidFill>
              </a:rPr>
              <a:t>Conclusion</a:t>
            </a:r>
          </a:p>
        </p:txBody>
      </p:sp>
      <p:sp>
        <p:nvSpPr>
          <p:cNvPr id="3" name="Content Placeholder 2">
            <a:extLst>
              <a:ext uri="{FF2B5EF4-FFF2-40B4-BE49-F238E27FC236}">
                <a16:creationId xmlns:a16="http://schemas.microsoft.com/office/drawing/2014/main" id="{5C47AB67-5F1C-4855-B88F-83A4FF1D0916}"/>
              </a:ext>
            </a:extLst>
          </p:cNvPr>
          <p:cNvSpPr>
            <a:spLocks noGrp="1"/>
          </p:cNvSpPr>
          <p:nvPr>
            <p:ph idx="1"/>
          </p:nvPr>
        </p:nvSpPr>
        <p:spPr/>
        <p:txBody>
          <a:bodyPr/>
          <a:lstStyle/>
          <a:p>
            <a:pPr marL="0" indent="0">
              <a:buNone/>
            </a:pPr>
            <a:r>
              <a:rPr lang="en-US" b="1" i="1" dirty="0">
                <a:solidFill>
                  <a:schemeClr val="tx2">
                    <a:lumMod val="60000"/>
                    <a:lumOff val="40000"/>
                  </a:schemeClr>
                </a:solidFill>
                <a:latin typeface="+mj-lt"/>
              </a:rPr>
              <a:t>We will now open the floor for  any questions  and answers.</a:t>
            </a:r>
          </a:p>
        </p:txBody>
      </p:sp>
    </p:spTree>
    <p:extLst>
      <p:ext uri="{BB962C8B-B14F-4D97-AF65-F5344CB8AC3E}">
        <p14:creationId xmlns:p14="http://schemas.microsoft.com/office/powerpoint/2010/main" val="3689969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6|2.6|1.3|1.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Words>
  <Application>Microsoft Office PowerPoint</Application>
  <PresentationFormat>Widescreen</PresentationFormat>
  <Paragraphs>23</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Comic Sans MS</vt:lpstr>
      <vt:lpstr>Office Theme</vt:lpstr>
      <vt:lpstr>THE MOVIE PLUG</vt:lpstr>
      <vt:lpstr>OVERALL CONCEPT</vt:lpstr>
      <vt:lpstr>OUR MOTIVATION</vt:lpstr>
      <vt:lpstr>Design Process</vt:lpstr>
      <vt:lpstr>Technologies Used </vt:lpstr>
      <vt:lpstr>How Technologies Were Used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MOVIE PLUG</dc:title>
  <dc:creator>Julius Conaway</dc:creator>
  <cp:lastModifiedBy>Julius Conaway</cp:lastModifiedBy>
  <cp:revision>16</cp:revision>
  <dcterms:created xsi:type="dcterms:W3CDTF">2018-10-27T05:35:48Z</dcterms:created>
  <dcterms:modified xsi:type="dcterms:W3CDTF">2018-10-27T14:30:03Z</dcterms:modified>
</cp:coreProperties>
</file>